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6" r:id="rId3"/>
    <p:sldId id="257" r:id="rId4"/>
    <p:sldId id="265" r:id="rId5"/>
    <p:sldId id="258" r:id="rId6"/>
    <p:sldId id="259" r:id="rId7"/>
    <p:sldId id="260" r:id="rId8"/>
    <p:sldId id="261" r:id="rId9"/>
    <p:sldId id="264" r:id="rId10"/>
    <p:sldId id="262" r:id="rId11"/>
    <p:sldId id="263"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30" y="-1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52B24D-952F-485C-AF5F-A2FA8D5C44A8}" type="datetimeFigureOut">
              <a:rPr lang="en-US" smtClean="0"/>
              <a:t>2/11/2020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2FC0F4-32E3-48E0-9ABC-8CCD521E6792}" type="slidenum">
              <a:rPr lang="en-US" smtClean="0"/>
              <a:t>‹#›</a:t>
            </a:fld>
            <a:endParaRPr lang="en-US"/>
          </a:p>
        </p:txBody>
      </p:sp>
    </p:spTree>
    <p:extLst>
      <p:ext uri="{BB962C8B-B14F-4D97-AF65-F5344CB8AC3E}">
        <p14:creationId xmlns:p14="http://schemas.microsoft.com/office/powerpoint/2010/main" val="3548134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operational budget will provide data on the expenses that the nursing unit is likely to incur (</a:t>
            </a:r>
            <a:r>
              <a:rPr lang="en-US" baseline="0" dirty="0" err="1" smtClean="0"/>
              <a:t>Buerger</a:t>
            </a:r>
            <a:r>
              <a:rPr lang="en-US" baseline="0" dirty="0" smtClean="0"/>
              <a:t>, 2009). The expenses will include costs incurred on salaries, supplies, activities, and services that the nursing unit will offer. </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2</a:t>
            </a:fld>
            <a:endParaRPr lang="en-US"/>
          </a:p>
        </p:txBody>
      </p:sp>
    </p:spTree>
    <p:extLst>
      <p:ext uri="{BB962C8B-B14F-4D97-AF65-F5344CB8AC3E}">
        <p14:creationId xmlns:p14="http://schemas.microsoft.com/office/powerpoint/2010/main" val="3528547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hospital will incur expenses</a:t>
            </a:r>
            <a:r>
              <a:rPr lang="en-US" baseline="0" dirty="0" smtClean="0"/>
              <a:t> of nurses’ wages for normal working and overtime hours. Also, benefits such as paid leave will contribute to the overall budget. Besides, premiums for holidays, shifts, and weekends as well as travelling should be considered in the budget. The overall cost will be approximately $100,000 per month.</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3</a:t>
            </a:fld>
            <a:endParaRPr lang="en-US"/>
          </a:p>
        </p:txBody>
      </p:sp>
    </p:spTree>
    <p:extLst>
      <p:ext uri="{BB962C8B-B14F-4D97-AF65-F5344CB8AC3E}">
        <p14:creationId xmlns:p14="http://schemas.microsoft.com/office/powerpoint/2010/main" val="190792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hospital’s budget</a:t>
            </a:r>
            <a:r>
              <a:rPr lang="en-US" baseline="0" dirty="0" smtClean="0"/>
              <a:t> should include the costs of hiring registered nurses, nurse aides, and licensed practical nurse. Also, the cost of training nurses should be included in the budget. The overall cost will be approximately $50000.</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4</a:t>
            </a:fld>
            <a:endParaRPr lang="en-US"/>
          </a:p>
        </p:txBody>
      </p:sp>
    </p:spTree>
    <p:extLst>
      <p:ext uri="{BB962C8B-B14F-4D97-AF65-F5344CB8AC3E}">
        <p14:creationId xmlns:p14="http://schemas.microsoft.com/office/powerpoint/2010/main" val="1282664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following</a:t>
            </a:r>
            <a:r>
              <a:rPr lang="en-US" baseline="0" dirty="0" smtClean="0"/>
              <a:t> care activities will cost the hospital approximately $2,000,000 annually.  </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5</a:t>
            </a:fld>
            <a:endParaRPr lang="en-US"/>
          </a:p>
        </p:txBody>
      </p:sp>
    </p:spTree>
    <p:extLst>
      <p:ext uri="{BB962C8B-B14F-4D97-AF65-F5344CB8AC3E}">
        <p14:creationId xmlns:p14="http://schemas.microsoft.com/office/powerpoint/2010/main" val="2422578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Physical, speech and occupational therapy will cost approximately $1000  per patient. Diagnostic testing such as X-rays will cost at least $500 per paint. In-house pharmacy costs will vary depending on the medication purchased. Lastly, pastoral care will cost $300 per patient (Graham Health System, 2020). </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6</a:t>
            </a:fld>
            <a:endParaRPr lang="en-US"/>
          </a:p>
        </p:txBody>
      </p:sp>
    </p:spTree>
    <p:extLst>
      <p:ext uri="{BB962C8B-B14F-4D97-AF65-F5344CB8AC3E}">
        <p14:creationId xmlns:p14="http://schemas.microsoft.com/office/powerpoint/2010/main" val="1171396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dirty="0" err="1" smtClean="0"/>
              <a:t>afformentioned</a:t>
            </a:r>
            <a:r>
              <a:rPr lang="en-US" baseline="0" dirty="0" smtClean="0"/>
              <a:t> supplies will cost the hospital </a:t>
            </a:r>
            <a:r>
              <a:rPr lang="en-US" baseline="0" dirty="0" err="1" smtClean="0"/>
              <a:t>aproximately</a:t>
            </a:r>
            <a:r>
              <a:rPr lang="en-US" baseline="0" dirty="0" smtClean="0"/>
              <a:t> $1000 (Nursing Management, 2010). </a:t>
            </a:r>
            <a:r>
              <a:rPr lang="en-US" dirty="0" smtClean="0"/>
              <a:t> </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7</a:t>
            </a:fld>
            <a:endParaRPr lang="en-US"/>
          </a:p>
        </p:txBody>
      </p:sp>
    </p:spTree>
    <p:extLst>
      <p:ext uri="{BB962C8B-B14F-4D97-AF65-F5344CB8AC3E}">
        <p14:creationId xmlns:p14="http://schemas.microsoft.com/office/powerpoint/2010/main" val="1151428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operational budget</a:t>
            </a:r>
            <a:r>
              <a:rPr lang="en-US" baseline="0" dirty="0" smtClean="0"/>
              <a:t> will be used to aid in making decisions involving the hospital’s financial health. It will also be used to measure the performance of the business. The budget will ensure that that the nursing unit plan for it its future financial goals.  Lastly, the budget will help the unit determine the vital tools they need to promote quality care delivery.</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8</a:t>
            </a:fld>
            <a:endParaRPr lang="en-US"/>
          </a:p>
        </p:txBody>
      </p:sp>
    </p:spTree>
    <p:extLst>
      <p:ext uri="{BB962C8B-B14F-4D97-AF65-F5344CB8AC3E}">
        <p14:creationId xmlns:p14="http://schemas.microsoft.com/office/powerpoint/2010/main" val="3130171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budget will help the company track its income and expenses. Also, it will improve the efficiency of the hospital due to the availability of adequate nursing resources. Besides, it will help the unit forecast its expenses and revenue and plan effectively.</a:t>
            </a:r>
            <a:endParaRPr lang="en-US" dirty="0"/>
          </a:p>
        </p:txBody>
      </p:sp>
      <p:sp>
        <p:nvSpPr>
          <p:cNvPr id="4" name="Slide Number Placeholder 3"/>
          <p:cNvSpPr>
            <a:spLocks noGrp="1"/>
          </p:cNvSpPr>
          <p:nvPr>
            <p:ph type="sldNum" sz="quarter" idx="10"/>
          </p:nvPr>
        </p:nvSpPr>
        <p:spPr/>
        <p:txBody>
          <a:bodyPr/>
          <a:lstStyle/>
          <a:p>
            <a:fld id="{DB2FC0F4-32E3-48E0-9ABC-8CCD521E6792}" type="slidenum">
              <a:rPr lang="en-US" smtClean="0"/>
              <a:t>11</a:t>
            </a:fld>
            <a:endParaRPr lang="en-US"/>
          </a:p>
        </p:txBody>
      </p:sp>
    </p:spTree>
    <p:extLst>
      <p:ext uri="{BB962C8B-B14F-4D97-AF65-F5344CB8AC3E}">
        <p14:creationId xmlns:p14="http://schemas.microsoft.com/office/powerpoint/2010/main" val="3053781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F44F42A8-38E5-4F94-A5CD-C2BFB4578EEE}" type="datetimeFigureOut">
              <a:rPr lang="en-US" smtClean="0"/>
              <a:t>2/11/2020</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B564362E-6D82-47F5-AAC1-A325AA2BBCE6}" type="slidenum">
              <a:rPr lang="en-US" smtClean="0"/>
              <a:t>‹#›</a:t>
            </a:fld>
            <a:endParaRPr 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4F42A8-38E5-4F94-A5CD-C2BFB4578EEE}"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4F42A8-38E5-4F94-A5CD-C2BFB4578EEE}"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44F42A8-38E5-4F94-A5CD-C2BFB4578EEE}" type="datetimeFigureOut">
              <a:rPr lang="en-US" smtClean="0"/>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64362E-6D82-47F5-AAC1-A325AA2BBCE6}" type="slidenum">
              <a:rPr lang="en-US" smtClean="0"/>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4F42A8-38E5-4F94-A5CD-C2BFB4578EEE}" type="datetimeFigureOut">
              <a:rPr lang="en-US" smtClean="0"/>
              <a:t>2/11/2020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44F42A8-38E5-4F94-A5CD-C2BFB4578EEE}" type="datetimeFigureOut">
              <a:rPr lang="en-US" smtClean="0"/>
              <a:t>2/11/2020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4F42A8-38E5-4F94-A5CD-C2BFB4578EEE}" type="datetimeFigureOut">
              <a:rPr lang="en-US" smtClean="0"/>
              <a:t>2/11/2020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44F42A8-38E5-4F94-A5CD-C2BFB4578EEE}" type="datetimeFigureOut">
              <a:rPr lang="en-US" smtClean="0"/>
              <a:t>2/11/2020</a:t>
            </a:fld>
            <a:endParaRPr lang="en-US"/>
          </a:p>
        </p:txBody>
      </p:sp>
      <p:sp>
        <p:nvSpPr>
          <p:cNvPr id="7" name="Slide Number Placeholder 6"/>
          <p:cNvSpPr>
            <a:spLocks noGrp="1"/>
          </p:cNvSpPr>
          <p:nvPr>
            <p:ph type="sldNum" sz="quarter" idx="12"/>
          </p:nvPr>
        </p:nvSpPr>
        <p:spPr/>
        <p:txBody>
          <a:bodyPr/>
          <a:lstStyle/>
          <a:p>
            <a:fld id="{B564362E-6D82-47F5-AAC1-A325AA2BBCE6}" type="slidenum">
              <a:rPr lang="en-US" smtClean="0"/>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4F42A8-38E5-4F94-A5CD-C2BFB4578EEE}" type="datetimeFigureOut">
              <a:rPr lang="en-US" smtClean="0"/>
              <a:t>2/11/2020</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4F42A8-38E5-4F94-A5CD-C2BFB4578EEE}"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4F42A8-38E5-4F94-A5CD-C2BFB4578EEE}"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4362E-6D82-47F5-AAC1-A325AA2BBCE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F44F42A8-38E5-4F94-A5CD-C2BFB4578EEE}" type="datetimeFigureOut">
              <a:rPr lang="en-US" smtClean="0"/>
              <a:t>2/11/2020</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B564362E-6D82-47F5-AAC1-A325AA2BBCE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currentnursing.com/nursing_management/planning_equipments_and_supplies_in_hospitals.html" TargetMode="External"/><Relationship Id="rId2" Type="http://schemas.openxmlformats.org/officeDocument/2006/relationships/hyperlink" Target="https://www.grahamhealthsystem.org/health-services/extended-care-facili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Capital Purchases</a:t>
            </a:r>
            <a:endParaRPr lang="en-US" dirty="0"/>
          </a:p>
        </p:txBody>
      </p:sp>
      <p:sp>
        <p:nvSpPr>
          <p:cNvPr id="3" name="Subtitle 2"/>
          <p:cNvSpPr>
            <a:spLocks noGrp="1"/>
          </p:cNvSpPr>
          <p:nvPr>
            <p:ph type="subTitle" idx="1"/>
          </p:nvPr>
        </p:nvSpPr>
        <p:spPr/>
        <p:txBody>
          <a:bodyPr/>
          <a:lstStyle/>
          <a:p>
            <a:r>
              <a:rPr lang="en-US" dirty="0" smtClean="0"/>
              <a:t>Student’s Name</a:t>
            </a:r>
          </a:p>
          <a:p>
            <a:r>
              <a:rPr lang="en-US" dirty="0" smtClean="0"/>
              <a:t>Institutional Affiliation</a:t>
            </a:r>
            <a:endParaRPr lang="en-US" dirty="0"/>
          </a:p>
        </p:txBody>
      </p:sp>
    </p:spTree>
    <p:extLst>
      <p:ext uri="{BB962C8B-B14F-4D97-AF65-F5344CB8AC3E}">
        <p14:creationId xmlns:p14="http://schemas.microsoft.com/office/powerpoint/2010/main" val="368793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Expense Budget</a:t>
            </a:r>
            <a:endParaRPr lang="en-US" dirty="0"/>
          </a:p>
        </p:txBody>
      </p:sp>
      <p:sp>
        <p:nvSpPr>
          <p:cNvPr id="3" name="Content Placeholder 2"/>
          <p:cNvSpPr>
            <a:spLocks noGrp="1"/>
          </p:cNvSpPr>
          <p:nvPr>
            <p:ph idx="1"/>
          </p:nvPr>
        </p:nvSpPr>
        <p:spPr/>
        <p:txBody>
          <a:bodyPr/>
          <a:lstStyle/>
          <a:p>
            <a:r>
              <a:rPr lang="en-US" dirty="0" smtClean="0"/>
              <a:t>Statistical data on anticipated expenditure.</a:t>
            </a:r>
          </a:p>
          <a:p>
            <a:r>
              <a:rPr lang="en-US" dirty="0" smtClean="0"/>
              <a:t>Salaries. </a:t>
            </a:r>
          </a:p>
          <a:p>
            <a:r>
              <a:rPr lang="en-US" dirty="0" smtClean="0"/>
              <a:t>Supplies.</a:t>
            </a:r>
          </a:p>
          <a:p>
            <a:r>
              <a:rPr lang="en-US" dirty="0" smtClean="0"/>
              <a:t>Activities.</a:t>
            </a:r>
          </a:p>
          <a:p>
            <a:r>
              <a:rPr lang="en-US" dirty="0" smtClean="0"/>
              <a:t>Services.</a:t>
            </a:r>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0400" y="3246120"/>
            <a:ext cx="40386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215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Staff</a:t>
            </a:r>
            <a:endParaRPr lang="en-US" dirty="0"/>
          </a:p>
        </p:txBody>
      </p:sp>
      <p:sp>
        <p:nvSpPr>
          <p:cNvPr id="3" name="Content Placeholder 2"/>
          <p:cNvSpPr>
            <a:spLocks noGrp="1"/>
          </p:cNvSpPr>
          <p:nvPr>
            <p:ph idx="1"/>
          </p:nvPr>
        </p:nvSpPr>
        <p:spPr/>
        <p:txBody>
          <a:bodyPr/>
          <a:lstStyle/>
          <a:p>
            <a:r>
              <a:rPr lang="en-US" dirty="0" smtClean="0"/>
              <a:t>Normal working and overtime hours.</a:t>
            </a:r>
          </a:p>
          <a:p>
            <a:r>
              <a:rPr lang="en-US" dirty="0" smtClean="0"/>
              <a:t>Benefits e. g. paid leave</a:t>
            </a:r>
          </a:p>
          <a:p>
            <a:r>
              <a:rPr lang="en-US" dirty="0" smtClean="0"/>
              <a:t>Premiums for holidays, shifts, and weekends</a:t>
            </a:r>
          </a:p>
          <a:p>
            <a:r>
              <a:rPr lang="en-US" dirty="0" smtClean="0"/>
              <a:t>Travelling expenses.</a:t>
            </a:r>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9680" y="4495799"/>
            <a:ext cx="4084320" cy="1143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9701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lstStyle/>
          <a:p>
            <a:r>
              <a:rPr lang="en-US" dirty="0" smtClean="0"/>
              <a:t>Registered nurses</a:t>
            </a:r>
          </a:p>
          <a:p>
            <a:r>
              <a:rPr lang="en-US" dirty="0" smtClean="0"/>
              <a:t>Nursing aides</a:t>
            </a:r>
          </a:p>
          <a:p>
            <a:r>
              <a:rPr lang="en-US" dirty="0" smtClean="0"/>
              <a:t>Licensed practical nurses</a:t>
            </a:r>
          </a:p>
          <a:p>
            <a:r>
              <a:rPr lang="en-US" dirty="0" smtClean="0"/>
              <a:t>Continued-training programs</a:t>
            </a:r>
            <a:endParaRPr lang="en-US" dirty="0"/>
          </a:p>
        </p:txBody>
      </p:sp>
    </p:spTree>
    <p:extLst>
      <p:ext uri="{BB962C8B-B14F-4D97-AF65-F5344CB8AC3E}">
        <p14:creationId xmlns:p14="http://schemas.microsoft.com/office/powerpoint/2010/main" val="929815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Activities</a:t>
            </a:r>
            <a:endParaRPr lang="en-US" dirty="0"/>
          </a:p>
        </p:txBody>
      </p:sp>
      <p:sp>
        <p:nvSpPr>
          <p:cNvPr id="3" name="Content Placeholder 2"/>
          <p:cNvSpPr>
            <a:spLocks noGrp="1"/>
          </p:cNvSpPr>
          <p:nvPr>
            <p:ph idx="1"/>
          </p:nvPr>
        </p:nvSpPr>
        <p:spPr/>
        <p:txBody>
          <a:bodyPr/>
          <a:lstStyle/>
          <a:p>
            <a:r>
              <a:rPr lang="en-US" dirty="0" smtClean="0"/>
              <a:t>Critical care.</a:t>
            </a:r>
          </a:p>
          <a:p>
            <a:r>
              <a:rPr lang="en-US" dirty="0" smtClean="0"/>
              <a:t>Neonatal care.</a:t>
            </a:r>
          </a:p>
          <a:p>
            <a:r>
              <a:rPr lang="en-US" dirty="0" smtClean="0"/>
              <a:t>Cardiovascular care.</a:t>
            </a:r>
          </a:p>
          <a:p>
            <a:r>
              <a:rPr lang="en-US" dirty="0" smtClean="0"/>
              <a:t>Oncology care.</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4038600"/>
            <a:ext cx="3562350"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4605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Services</a:t>
            </a:r>
            <a:endParaRPr lang="en-US" dirty="0"/>
          </a:p>
        </p:txBody>
      </p:sp>
      <p:sp>
        <p:nvSpPr>
          <p:cNvPr id="3" name="Content Placeholder 2"/>
          <p:cNvSpPr>
            <a:spLocks noGrp="1"/>
          </p:cNvSpPr>
          <p:nvPr>
            <p:ph idx="1"/>
          </p:nvPr>
        </p:nvSpPr>
        <p:spPr/>
        <p:txBody>
          <a:bodyPr/>
          <a:lstStyle/>
          <a:p>
            <a:r>
              <a:rPr lang="en-US" dirty="0"/>
              <a:t>Physical , speech, and occupational therapy.</a:t>
            </a:r>
          </a:p>
          <a:p>
            <a:r>
              <a:rPr lang="en-US" dirty="0"/>
              <a:t>Diagnostic testing.</a:t>
            </a:r>
          </a:p>
          <a:p>
            <a:r>
              <a:rPr lang="en-US" dirty="0"/>
              <a:t>In-house pharmacy. </a:t>
            </a:r>
          </a:p>
          <a:p>
            <a:r>
              <a:rPr lang="en-US" dirty="0"/>
              <a:t>Pastoral </a:t>
            </a:r>
            <a:r>
              <a:rPr lang="en-US" dirty="0" smtClean="0"/>
              <a:t>care.</a:t>
            </a:r>
            <a:endParaRPr lang="en-US" dirty="0"/>
          </a:p>
          <a:p>
            <a:endParaRPr lang="en-US" dirty="0"/>
          </a:p>
        </p:txBody>
      </p:sp>
    </p:spTree>
    <p:extLst>
      <p:ext uri="{BB962C8B-B14F-4D97-AF65-F5344CB8AC3E}">
        <p14:creationId xmlns:p14="http://schemas.microsoft.com/office/powerpoint/2010/main" val="3588085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Supplies</a:t>
            </a:r>
            <a:endParaRPr lang="en-US" dirty="0"/>
          </a:p>
        </p:txBody>
      </p:sp>
      <p:sp>
        <p:nvSpPr>
          <p:cNvPr id="3" name="Content Placeholder 2"/>
          <p:cNvSpPr>
            <a:spLocks noGrp="1"/>
          </p:cNvSpPr>
          <p:nvPr>
            <p:ph idx="1"/>
          </p:nvPr>
        </p:nvSpPr>
        <p:spPr/>
        <p:txBody>
          <a:bodyPr/>
          <a:lstStyle/>
          <a:p>
            <a:r>
              <a:rPr lang="en-US" dirty="0" smtClean="0"/>
              <a:t>Bandages.</a:t>
            </a:r>
          </a:p>
          <a:p>
            <a:r>
              <a:rPr lang="en-US" dirty="0" smtClean="0"/>
              <a:t>Syringes. </a:t>
            </a:r>
          </a:p>
          <a:p>
            <a:r>
              <a:rPr lang="en-US" dirty="0" smtClean="0"/>
              <a:t>Instruments.</a:t>
            </a:r>
          </a:p>
          <a:p>
            <a:r>
              <a:rPr lang="en-US" dirty="0" smtClean="0"/>
              <a:t>Drugs, oxygen, linen, and medicine.</a:t>
            </a:r>
          </a:p>
          <a:p>
            <a:r>
              <a:rPr lang="en-US" dirty="0" smtClean="0"/>
              <a:t>Disinfecting items.</a:t>
            </a:r>
          </a:p>
          <a:p>
            <a:r>
              <a:rPr lang="en-US" dirty="0" smtClean="0"/>
              <a:t>Glassware.</a:t>
            </a:r>
          </a:p>
          <a:p>
            <a:r>
              <a:rPr lang="en-US" dirty="0" smtClean="0"/>
              <a:t>Surgical dressing equipment.</a:t>
            </a:r>
          </a:p>
          <a:p>
            <a:endParaRPr lang="en-US" dirty="0" smtClean="0"/>
          </a:p>
          <a:p>
            <a:endParaRPr lang="en-US" dirty="0"/>
          </a:p>
        </p:txBody>
      </p:sp>
    </p:spTree>
    <p:extLst>
      <p:ext uri="{BB962C8B-B14F-4D97-AF65-F5344CB8AC3E}">
        <p14:creationId xmlns:p14="http://schemas.microsoft.com/office/powerpoint/2010/main" val="3749658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Need for the Operational Budget</a:t>
            </a:r>
            <a:endParaRPr lang="en-US" dirty="0"/>
          </a:p>
        </p:txBody>
      </p:sp>
      <p:sp>
        <p:nvSpPr>
          <p:cNvPr id="3" name="Content Placeholder 2"/>
          <p:cNvSpPr>
            <a:spLocks noGrp="1"/>
          </p:cNvSpPr>
          <p:nvPr>
            <p:ph idx="1"/>
          </p:nvPr>
        </p:nvSpPr>
        <p:spPr/>
        <p:txBody>
          <a:bodyPr/>
          <a:lstStyle/>
          <a:p>
            <a:r>
              <a:rPr lang="en-US" dirty="0" smtClean="0"/>
              <a:t>Decision-making. </a:t>
            </a:r>
          </a:p>
          <a:p>
            <a:r>
              <a:rPr lang="en-US" dirty="0" smtClean="0"/>
              <a:t>Monitor business performance.</a:t>
            </a:r>
          </a:p>
          <a:p>
            <a:r>
              <a:rPr lang="en-US" dirty="0" smtClean="0"/>
              <a:t>Plan hospital’s goals. </a:t>
            </a:r>
          </a:p>
          <a:p>
            <a:r>
              <a:rPr lang="en-US" dirty="0" smtClean="0"/>
              <a:t>Provide quality care.</a:t>
            </a:r>
            <a:endParaRPr lang="en-US" dirty="0"/>
          </a:p>
        </p:txBody>
      </p:sp>
    </p:spTree>
    <p:extLst>
      <p:ext uri="{BB962C8B-B14F-4D97-AF65-F5344CB8AC3E}">
        <p14:creationId xmlns:p14="http://schemas.microsoft.com/office/powerpoint/2010/main" val="2184746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 Purchases </a:t>
            </a:r>
            <a:endParaRPr lang="en-US" dirty="0"/>
          </a:p>
        </p:txBody>
      </p:sp>
      <p:sp>
        <p:nvSpPr>
          <p:cNvPr id="3" name="Content Placeholder 2"/>
          <p:cNvSpPr>
            <a:spLocks noGrp="1"/>
          </p:cNvSpPr>
          <p:nvPr>
            <p:ph idx="1"/>
          </p:nvPr>
        </p:nvSpPr>
        <p:spPr/>
        <p:txBody>
          <a:bodyPr/>
          <a:lstStyle/>
          <a:p>
            <a:r>
              <a:rPr lang="en-US" dirty="0" smtClean="0"/>
              <a:t>Machinery such as air conditioners.</a:t>
            </a:r>
          </a:p>
          <a:p>
            <a:r>
              <a:rPr lang="en-US" dirty="0" smtClean="0"/>
              <a:t>Computers.</a:t>
            </a:r>
          </a:p>
          <a:p>
            <a:r>
              <a:rPr lang="en-US" dirty="0" smtClean="0"/>
              <a:t>Beds. </a:t>
            </a:r>
          </a:p>
          <a:p>
            <a:r>
              <a:rPr lang="en-US" dirty="0" smtClean="0"/>
              <a:t>Building.</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1" y="3185160"/>
            <a:ext cx="4419600" cy="2271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1058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Return on Investments</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14:m>
                  <m:oMath xmlns:m="http://schemas.openxmlformats.org/officeDocument/2006/math">
                    <m:f>
                      <m:fPr>
                        <m:ctrlPr>
                          <a:rPr lang="en-US" b="0" i="1" smtClean="0">
                            <a:latin typeface="Cambria Math"/>
                          </a:rPr>
                        </m:ctrlPr>
                      </m:fPr>
                      <m:num>
                        <m:r>
                          <a:rPr lang="en-US" b="0" i="1" smtClean="0">
                            <a:latin typeface="Cambria Math"/>
                          </a:rPr>
                          <m:t>𝑇𝑜𝑡𝑎𝑙</m:t>
                        </m:r>
                        <m:r>
                          <a:rPr lang="en-US" b="0" i="1" smtClean="0">
                            <a:latin typeface="Cambria Math"/>
                          </a:rPr>
                          <m:t> </m:t>
                        </m:r>
                        <m:r>
                          <a:rPr lang="en-US" b="0" i="1" smtClean="0">
                            <a:latin typeface="Cambria Math"/>
                          </a:rPr>
                          <m:t>𝐵𝑒𝑛𝑒𝑓𝑖𝑡𝑠</m:t>
                        </m:r>
                        <m:r>
                          <a:rPr lang="en-US" b="0" i="1" smtClean="0">
                            <a:latin typeface="Cambria Math"/>
                          </a:rPr>
                          <m:t>− </m:t>
                        </m:r>
                        <m:r>
                          <a:rPr lang="en-US" b="0" i="1" smtClean="0">
                            <a:latin typeface="Cambria Math"/>
                          </a:rPr>
                          <m:t>𝑇𝑜𝑡𝑎𝑙</m:t>
                        </m:r>
                        <m:r>
                          <a:rPr lang="en-US" b="0" i="1" smtClean="0">
                            <a:latin typeface="Cambria Math"/>
                          </a:rPr>
                          <m:t> </m:t>
                        </m:r>
                        <m:r>
                          <a:rPr lang="en-US" b="0" i="1" smtClean="0">
                            <a:latin typeface="Cambria Math"/>
                          </a:rPr>
                          <m:t>𝐸𝑥𝑝𝑒𝑛𝑠𝑒</m:t>
                        </m:r>
                      </m:num>
                      <m:den>
                        <m:r>
                          <a:rPr lang="en-US" b="0" i="1" smtClean="0">
                            <a:latin typeface="Cambria Math"/>
                          </a:rPr>
                          <m:t>𝑇𝑜𝑡𝑎𝑙</m:t>
                        </m:r>
                        <m:r>
                          <a:rPr lang="en-US" b="0" i="1" smtClean="0">
                            <a:latin typeface="Cambria Math"/>
                          </a:rPr>
                          <m:t> </m:t>
                        </m:r>
                        <m:r>
                          <a:rPr lang="en-US" b="0" i="1" smtClean="0">
                            <a:latin typeface="Cambria Math"/>
                          </a:rPr>
                          <m:t>𝐶𝑜𝑠𝑡𝑠</m:t>
                        </m:r>
                      </m:den>
                    </m:f>
                  </m:oMath>
                </a14:m>
                <a:r>
                  <a:rPr lang="en-US" dirty="0" smtClean="0"/>
                  <a:t>*100</a:t>
                </a:r>
              </a:p>
              <a:p>
                <a:pPr marL="0" indent="0">
                  <a:buNone/>
                </a:pPr>
                <a14:m>
                  <m:oMathPara xmlns:m="http://schemas.openxmlformats.org/officeDocument/2006/math">
                    <m:oMathParaPr>
                      <m:jc m:val="centerGroup"/>
                    </m:oMathParaPr>
                    <m:oMath xmlns:m="http://schemas.openxmlformats.org/officeDocument/2006/math">
                      <m:f>
                        <m:fPr>
                          <m:ctrlPr>
                            <a:rPr lang="en-US" b="0" i="1" smtClean="0">
                              <a:latin typeface="Cambria Math"/>
                            </a:rPr>
                          </m:ctrlPr>
                        </m:fPr>
                        <m:num>
                          <m:r>
                            <a:rPr lang="en-US" b="0" i="1" smtClean="0">
                              <a:latin typeface="Cambria Math"/>
                            </a:rPr>
                            <m:t>$22,960,000−$1,204,000</m:t>
                          </m:r>
                        </m:num>
                        <m:den>
                          <m:r>
                            <a:rPr lang="en-US" b="0" i="1" smtClean="0">
                              <a:latin typeface="Cambria Math"/>
                            </a:rPr>
                            <m:t>$1,240,000</m:t>
                          </m:r>
                        </m:den>
                      </m:f>
                      <m:r>
                        <a:rPr lang="en-US" b="0" i="1" smtClean="0">
                          <a:latin typeface="Cambria Math"/>
                        </a:rPr>
                        <m:t>∗100=91% </m:t>
                      </m:r>
                      <m:r>
                        <a:rPr lang="en-US" b="0" i="1" smtClean="0">
                          <a:latin typeface="Cambria Math"/>
                        </a:rPr>
                        <m:t>𝑅𝑂𝐼</m:t>
                      </m:r>
                    </m:oMath>
                  </m:oMathPara>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331019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Benefits of An Operational Budget</a:t>
            </a:r>
            <a:endParaRPr lang="en-US" dirty="0"/>
          </a:p>
        </p:txBody>
      </p:sp>
      <p:sp>
        <p:nvSpPr>
          <p:cNvPr id="3" name="Content Placeholder 2"/>
          <p:cNvSpPr>
            <a:spLocks noGrp="1"/>
          </p:cNvSpPr>
          <p:nvPr>
            <p:ph idx="1"/>
          </p:nvPr>
        </p:nvSpPr>
        <p:spPr/>
        <p:txBody>
          <a:bodyPr/>
          <a:lstStyle/>
          <a:p>
            <a:r>
              <a:rPr lang="en-US" dirty="0" smtClean="0"/>
              <a:t>Track income and expenses.</a:t>
            </a:r>
          </a:p>
          <a:p>
            <a:r>
              <a:rPr lang="en-US" dirty="0" smtClean="0"/>
              <a:t>Improve the hospital’s efficiency.</a:t>
            </a:r>
          </a:p>
          <a:p>
            <a:r>
              <a:rPr lang="en-US" dirty="0" smtClean="0"/>
              <a:t>Forecast expenditure and revenue.</a:t>
            </a:r>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733800"/>
            <a:ext cx="5715000" cy="2059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0495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err="1" smtClean="0"/>
              <a:t>Buerger</a:t>
            </a:r>
            <a:r>
              <a:rPr lang="en-US" dirty="0" smtClean="0"/>
              <a:t>, J. (2019). Preparing a budget for the s		mall hospital. Southern Illinois Carbondale, 1-	27.</a:t>
            </a:r>
          </a:p>
          <a:p>
            <a:pPr marL="0" indent="0">
              <a:buNone/>
            </a:pPr>
            <a:r>
              <a:rPr lang="en-US" dirty="0" smtClean="0"/>
              <a:t>Graham Health System. (2020). Extended care 	facility. Retrieved from 	</a:t>
            </a:r>
            <a:r>
              <a:rPr lang="en-US" dirty="0" smtClean="0">
                <a:hlinkClick r:id="rId2"/>
              </a:rPr>
              <a:t>https</a:t>
            </a:r>
            <a:r>
              <a:rPr lang="en-US" dirty="0">
                <a:hlinkClick r:id="rId2"/>
              </a:rPr>
              <a:t>://</a:t>
            </a:r>
            <a:r>
              <a:rPr lang="en-US" dirty="0" smtClean="0">
                <a:hlinkClick r:id="rId2"/>
              </a:rPr>
              <a:t>www.grahamhealthsystem.org/health-	services/extended-care-facility</a:t>
            </a:r>
            <a:endParaRPr lang="en-US" dirty="0" smtClean="0"/>
          </a:p>
          <a:p>
            <a:pPr marL="0" indent="0">
              <a:buNone/>
            </a:pPr>
            <a:r>
              <a:rPr lang="en-US" dirty="0" smtClean="0"/>
              <a:t>Nursing Management. (2010). Planning equipment 	and supplies for nursing care in hospitals. 	Retrieved from 	</a:t>
            </a:r>
            <a:r>
              <a:rPr lang="en-US" dirty="0" smtClean="0">
                <a:hlinkClick r:id="rId3"/>
              </a:rPr>
              <a:t>http</a:t>
            </a:r>
            <a:r>
              <a:rPr lang="en-US" dirty="0">
                <a:hlinkClick r:id="rId3"/>
              </a:rPr>
              <a:t>://</a:t>
            </a:r>
            <a:r>
              <a:rPr lang="en-US" dirty="0" smtClean="0">
                <a:hlinkClick r:id="rId3"/>
              </a:rPr>
              <a:t>currentnursing.com/nursing_managem	</a:t>
            </a:r>
            <a:r>
              <a:rPr lang="en-US" dirty="0" err="1" smtClean="0">
                <a:hlinkClick r:id="rId3"/>
              </a:rPr>
              <a:t>ent</a:t>
            </a:r>
            <a:r>
              <a:rPr lang="en-US" dirty="0" smtClean="0">
                <a:hlinkClick r:id="rId3"/>
              </a:rPr>
              <a:t>/</a:t>
            </a:r>
            <a:r>
              <a:rPr lang="en-US" dirty="0" err="1" smtClean="0">
                <a:hlinkClick r:id="rId3"/>
              </a:rPr>
              <a:t>planning_equipments_and_supplies_in_h</a:t>
            </a:r>
            <a:r>
              <a:rPr lang="en-US" dirty="0" smtClean="0">
                <a:hlinkClick r:id="rId3"/>
              </a:rPr>
              <a:t>	ospitals.html</a:t>
            </a:r>
            <a:endParaRPr lang="en-US" dirty="0"/>
          </a:p>
        </p:txBody>
      </p:sp>
    </p:spTree>
    <p:extLst>
      <p:ext uri="{BB962C8B-B14F-4D97-AF65-F5344CB8AC3E}">
        <p14:creationId xmlns:p14="http://schemas.microsoft.com/office/powerpoint/2010/main" val="33163255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109</TotalTime>
  <Words>571</Words>
  <Application>Microsoft Office PowerPoint</Application>
  <PresentationFormat>On-screen Show (4:3)</PresentationFormat>
  <Paragraphs>74</Paragraphs>
  <Slides>12</Slides>
  <Notes>8</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Austin</vt:lpstr>
      <vt:lpstr>Capital Purchases</vt:lpstr>
      <vt:lpstr>Expense Budget</vt:lpstr>
      <vt:lpstr>Cost of Staff</vt:lpstr>
      <vt:lpstr>Cont.</vt:lpstr>
      <vt:lpstr>Cost of Activities</vt:lpstr>
      <vt:lpstr>Cost of Services</vt:lpstr>
      <vt:lpstr>Cost of Supplies</vt:lpstr>
      <vt:lpstr>Need for the Operational Budget</vt:lpstr>
      <vt:lpstr>Capital Purchases </vt:lpstr>
      <vt:lpstr>Return on Investments</vt:lpstr>
      <vt:lpstr>Benefits of An Operational Budget</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Capital</dc:title>
  <dc:creator>Windows User</dc:creator>
  <cp:lastModifiedBy>Windows User</cp:lastModifiedBy>
  <cp:revision>12</cp:revision>
  <dcterms:created xsi:type="dcterms:W3CDTF">2020-02-11T16:37:46Z</dcterms:created>
  <dcterms:modified xsi:type="dcterms:W3CDTF">2020-02-11T18:33:24Z</dcterms:modified>
</cp:coreProperties>
</file>